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56" r:id="rId3"/>
    <p:sldId id="257" r:id="rId4"/>
    <p:sldId id="262" r:id="rId5"/>
    <p:sldId id="269" r:id="rId6"/>
    <p:sldId id="266" r:id="rId7"/>
    <p:sldId id="268" r:id="rId8"/>
    <p:sldId id="265" r:id="rId9"/>
    <p:sldId id="270" r:id="rId10"/>
    <p:sldId id="271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59C94-EDC2-477D-8FE4-E086B65D577B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3DB8-71BB-46F0-9A87-C69E2FAC6BA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290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6CD8-2B5F-47D2-B024-6983158724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 Intro – Black text light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15661-0B2E-4145-BFC7-96344832A04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BB9EDD-1740-4E4A-8601-A7D0893F42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DBE988F-1BF4-472B-8755-57EAF86955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 tIns="2088000" anchor="t" anchorCtr="0"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A7A8A9"/>
                </a:solidFill>
              </a:defRPr>
            </a:lvl1pPr>
          </a:lstStyle>
          <a:p>
            <a:r>
              <a:rPr lang="en-US" dirty="0"/>
              <a:t>[Add light background picture or leave for white]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CBD83D-FC01-4B5C-B1AF-BB19331DE3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D2978-24B0-4C69-9731-62579EDE904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5380315" y="6379143"/>
            <a:ext cx="1431370" cy="180000"/>
          </a:xfrm>
        </p:spPr>
        <p:txBody>
          <a:bodyPr lIns="0" tIns="0" rIns="0" anchor="ctr" anchorCtr="0"/>
          <a:lstStyle>
            <a:lvl1pPr algn="ctr">
              <a:defRPr sz="1000"/>
            </a:lvl1pPr>
          </a:lstStyle>
          <a:p>
            <a:fld id="{6DCB717F-97A3-473F-A1C7-3D21051B21BF}" type="datetime1">
              <a:rPr lang="sv-SE" smtClean="0"/>
              <a:t>2024-04-07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01672" y="2591846"/>
            <a:ext cx="8188656" cy="845214"/>
          </a:xfrm>
          <a:prstGeom prst="rect">
            <a:avLst/>
          </a:prstGeom>
        </p:spPr>
        <p:txBody>
          <a:bodyPr wrap="square" rIns="0" bIns="0" anchor="b" anchorCtr="0"/>
          <a:lstStyle>
            <a:lvl1pPr algn="ctr">
              <a:lnSpc>
                <a:spcPct val="80000"/>
              </a:lnSpc>
              <a:defRPr sz="5400" b="0" i="0" spc="317" baseline="0">
                <a:solidFill>
                  <a:schemeClr val="tx1"/>
                </a:solidFill>
                <a:latin typeface="Volvo Broad Pro Digital" panose="020B0606030202080204" pitchFamily="34" charset="0"/>
              </a:defRPr>
            </a:lvl1pPr>
          </a:lstStyle>
          <a:p>
            <a:pPr lvl="0"/>
            <a:r>
              <a:rPr lang="en-US" noProof="0" dirty="0"/>
              <a:t>Insert headline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68587" y="3527140"/>
            <a:ext cx="6854825" cy="754236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ctr">
              <a:lnSpc>
                <a:spcPct val="114000"/>
              </a:lnSpc>
              <a:buFont typeface="Volvo Novum" panose="020B0503040502060204" pitchFamily="34" charset="0"/>
              <a:buNone/>
              <a:defRPr sz="2000" spc="0" baseline="0">
                <a:latin typeface="+mn-lt"/>
                <a:ea typeface="Volvo Broad Pro Digital" panose="020B0606030202080204" pitchFamily="34" charset="0"/>
                <a:cs typeface="+mn-cs"/>
              </a:defRPr>
            </a:lvl1pPr>
          </a:lstStyle>
          <a:p>
            <a:pPr lvl="0"/>
            <a:r>
              <a:rPr lang="en-US" noProof="0" dirty="0"/>
              <a:t>Insert sub headline</a:t>
            </a:r>
          </a:p>
        </p:txBody>
      </p:sp>
      <p:sp>
        <p:nvSpPr>
          <p:cNvPr id="10" name="Logotype">
            <a:extLst>
              <a:ext uri="{FF2B5EF4-FFF2-40B4-BE49-F238E27FC236}">
                <a16:creationId xmlns:a16="http://schemas.microsoft.com/office/drawing/2014/main" id="{EFD490B4-D84C-4512-B0E3-BC38BE39F5C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485800" y="278990"/>
            <a:ext cx="1220400" cy="936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39FA-75E5-47C4-A176-BCA731EF1FC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766764" y="6130859"/>
            <a:ext cx="10658474" cy="164442"/>
          </a:xfrm>
        </p:spPr>
        <p:txBody>
          <a:bodyPr anchor="ctr" anchorCtr="0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ADAS | Erik Börve | Public</a:t>
            </a:r>
          </a:p>
        </p:txBody>
      </p:sp>
      <p:sp>
        <p:nvSpPr>
          <p:cNvPr id="13" name="Entity">
            <a:extLst>
              <a:ext uri="{FF2B5EF4-FFF2-40B4-BE49-F238E27FC236}">
                <a16:creationId xmlns:a16="http://schemas.microsoft.com/office/drawing/2014/main" id="{C74D9F74-0897-4A80-BE8D-B1DEDD026C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0816" y="5887220"/>
            <a:ext cx="2070368" cy="216429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  <a:lvl2pPr marL="267129" indent="0">
              <a:buNone/>
              <a:defRPr/>
            </a:lvl2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7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svg="http://schemas.microsoft.com/office/drawing/2016/SVG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2024-04-07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mp"/><Relationship Id="rId11" Type="http://schemas.openxmlformats.org/officeDocument/2006/relationships/image" Target="../media/image20.gif"/><Relationship Id="rId5" Type="http://schemas.openxmlformats.org/officeDocument/2006/relationships/image" Target="../media/image15.tmp"/><Relationship Id="rId10" Type="http://schemas.openxmlformats.org/officeDocument/2006/relationships/image" Target="../media/image9.tmp"/><Relationship Id="rId4" Type="http://schemas.openxmlformats.org/officeDocument/2006/relationships/image" Target="../media/image14.tmp"/><Relationship Id="rId9" Type="http://schemas.openxmlformats.org/officeDocument/2006/relationships/image" Target="../media/image1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1.tmp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CCAE-81BC-44AE-BCBF-ECC0D8EEF0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003713" y="6385268"/>
            <a:ext cx="2743200" cy="365125"/>
          </a:xfrm>
        </p:spPr>
        <p:txBody>
          <a:bodyPr/>
          <a:lstStyle/>
          <a:p>
            <a:fld id="{F4BB9EDD-1740-4E4A-8601-A7D0893F42E6}" type="slidenum">
              <a:rPr lang="en-US" dirty="0" smtClean="0"/>
              <a:pPr/>
              <a:t>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A39E81-3F2F-2D6B-1263-3B0412D8B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35" y="694632"/>
            <a:ext cx="11714328" cy="845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Robust Predictive Control for a Heavy-Vehicle in an Uncertain Environment</a:t>
            </a:r>
            <a:endParaRPr lang="en-GB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FEFA027-66DA-A7DF-3BFF-841924FB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834" y="2268147"/>
            <a:ext cx="8196705" cy="1152885"/>
          </a:xfrm>
        </p:spPr>
        <p:txBody>
          <a:bodyPr/>
          <a:lstStyle/>
          <a:p>
            <a:pPr algn="l"/>
            <a:r>
              <a:rPr lang="en-GB" b="1" dirty="0"/>
              <a:t>Goal: </a:t>
            </a:r>
            <a:r>
              <a:rPr lang="en-GB" dirty="0"/>
              <a:t>Safe, Predictive Control that accounts for uncertainties: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Path Planning with &lt; 10 second horizon.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GB" dirty="0"/>
              <a:t>Uncertainties could affect: 1. Sensing; 2. Dynamics; 3. Obstacles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5524F5-1CFC-EC24-ABFD-7D6A766EC0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pic>
        <p:nvPicPr>
          <p:cNvPr id="1031" name="Picture 3">
            <a:extLst>
              <a:ext uri="{FF2B5EF4-FFF2-40B4-BE49-F238E27FC236}">
                <a16:creationId xmlns:a16="http://schemas.microsoft.com/office/drawing/2014/main" id="{D9DBABB5-5092-3215-F490-6FE82B9F8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0"/>
          <a:stretch>
            <a:fillRect/>
          </a:stretch>
        </p:blipFill>
        <p:spPr bwMode="auto">
          <a:xfrm>
            <a:off x="8277589" y="1363845"/>
            <a:ext cx="3471168" cy="10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C48AB5-7259-348E-AE1F-7A7E8A74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r="9435"/>
          <a:stretch>
            <a:fillRect/>
          </a:stretch>
        </p:blipFill>
        <p:spPr bwMode="auto">
          <a:xfrm>
            <a:off x="8295531" y="2432177"/>
            <a:ext cx="3451382" cy="1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47ED05EB-3299-90B1-2080-35929489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939" y="1184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v-S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4A40C0C-A54D-374D-17FC-072078C86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5531" y="3868144"/>
            <a:ext cx="3657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1.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Simulations in CARLA. (a): City traffic in varying weather conditions (b): High-fidelity model of Volvo Truck.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phic 1">
            <a:extLst>
              <a:ext uri="{FF2B5EF4-FFF2-40B4-BE49-F238E27FC236}">
                <a16:creationId xmlns:a16="http://schemas.microsoft.com/office/drawing/2014/main" id="{4EECEFFA-DFEA-131A-E589-337141B4E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9417" y="4577269"/>
            <a:ext cx="3700263" cy="1200636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44A3616F-C50C-AC96-43E8-3C474DC09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07" y="5829064"/>
            <a:ext cx="3563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 2.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Illustration of a complex</a:t>
            </a:r>
            <a:r>
              <a:rPr kumimoji="0" lang="en-US" altLang="sv-S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traffic scenario with an HVC approaching a highway exit.</a:t>
            </a: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Subtitle 8">
            <a:extLst>
              <a:ext uri="{FF2B5EF4-FFF2-40B4-BE49-F238E27FC236}">
                <a16:creationId xmlns:a16="http://schemas.microsoft.com/office/drawing/2014/main" id="{E712ACBD-78E3-2BC3-3FB5-B31237699362}"/>
              </a:ext>
            </a:extLst>
          </p:cNvPr>
          <p:cNvSpPr txBox="1">
            <a:spLocks/>
          </p:cNvSpPr>
          <p:nvPr/>
        </p:nvSpPr>
        <p:spPr>
          <a:xfrm>
            <a:off x="154244" y="3426468"/>
            <a:ext cx="805669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Key Methods: </a:t>
            </a:r>
            <a:r>
              <a:rPr lang="en-GB" dirty="0"/>
              <a:t>Model Predictive Control, Chance-Constraints, Vehicle Dynamics Modelling</a:t>
            </a:r>
          </a:p>
        </p:txBody>
      </p:sp>
      <p:sp>
        <p:nvSpPr>
          <p:cNvPr id="21" name="Subtitle 8">
            <a:extLst>
              <a:ext uri="{FF2B5EF4-FFF2-40B4-BE49-F238E27FC236}">
                <a16:creationId xmlns:a16="http://schemas.microsoft.com/office/drawing/2014/main" id="{B9F08823-74A9-A9CC-65AF-FEEDB8CB1ADD}"/>
              </a:ext>
            </a:extLst>
          </p:cNvPr>
          <p:cNvSpPr txBox="1">
            <a:spLocks/>
          </p:cNvSpPr>
          <p:nvPr/>
        </p:nvSpPr>
        <p:spPr>
          <a:xfrm>
            <a:off x="165178" y="4301233"/>
            <a:ext cx="7814155" cy="698920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/>
              <a:t>Tools: </a:t>
            </a:r>
            <a:r>
              <a:rPr lang="en-GB" dirty="0"/>
              <a:t>CARLA simulation environment, ACADOS/</a:t>
            </a:r>
            <a:r>
              <a:rPr lang="en-GB" dirty="0" err="1"/>
              <a:t>CasADi</a:t>
            </a:r>
            <a:r>
              <a:rPr lang="en-GB" dirty="0"/>
              <a:t> for optimization solver, primarily programming in Python</a:t>
            </a: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BE921158-EBB3-DE43-859B-172DFC9D7DEB}"/>
              </a:ext>
            </a:extLst>
          </p:cNvPr>
          <p:cNvSpPr txBox="1">
            <a:spLocks/>
          </p:cNvSpPr>
          <p:nvPr/>
        </p:nvSpPr>
        <p:spPr>
          <a:xfrm>
            <a:off x="185498" y="5261007"/>
            <a:ext cx="7793835" cy="1196760"/>
          </a:xfrm>
          <a:prstGeom prst="rect">
            <a:avLst/>
          </a:prstGeom>
        </p:spPr>
        <p:txBody>
          <a:bodyPr vert="horz" lIns="144000" tIns="0" rIns="144000" bIns="45720" rtlCol="0" anchor="t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GB" b="1" dirty="0"/>
              <a:t>Supervisors: </a:t>
            </a:r>
            <a:r>
              <a:rPr lang="en-GB" dirty="0"/>
              <a:t>Erik </a:t>
            </a:r>
            <a:r>
              <a:rPr lang="en-GB" dirty="0" err="1"/>
              <a:t>Börve</a:t>
            </a:r>
            <a:r>
              <a:rPr lang="en-GB" dirty="0"/>
              <a:t> (Chalmers/ADAS GTT)</a:t>
            </a:r>
            <a:r>
              <a:rPr lang="en-GB" b="1" dirty="0"/>
              <a:t> </a:t>
            </a:r>
            <a:endParaRPr lang="en-US" dirty="0"/>
          </a:p>
          <a:p>
            <a:pPr algn="l">
              <a:lnSpc>
                <a:spcPct val="50000"/>
              </a:lnSpc>
            </a:pPr>
            <a:r>
              <a:rPr lang="en-GB" dirty="0"/>
              <a:t>	       Prof. Nikolce Murgovski (Chalmers E2)</a:t>
            </a:r>
          </a:p>
          <a:p>
            <a:pPr algn="l">
              <a:lnSpc>
                <a:spcPct val="50000"/>
              </a:lnSpc>
            </a:pPr>
            <a:r>
              <a:rPr lang="en-GB" dirty="0"/>
              <a:t>	       Prof. Leo Laine (Chalmers M2/SED GTT)</a:t>
            </a:r>
          </a:p>
          <a:p>
            <a:pPr algn="l">
              <a:lnSpc>
                <a:spcPct val="50000"/>
              </a:lnSpc>
            </a:pPr>
            <a:endParaRPr lang="en-GB" dirty="0"/>
          </a:p>
          <a:p>
            <a:pPr algn="l"/>
            <a:endParaRPr lang="en-GB" dirty="0"/>
          </a:p>
        </p:txBody>
      </p:sp>
      <p:sp>
        <p:nvSpPr>
          <p:cNvPr id="23" name="Subtitle 8">
            <a:extLst>
              <a:ext uri="{FF2B5EF4-FFF2-40B4-BE49-F238E27FC236}">
                <a16:creationId xmlns:a16="http://schemas.microsoft.com/office/drawing/2014/main" id="{3EA355CD-A44D-F5C8-3D1E-320339CDB99D}"/>
              </a:ext>
            </a:extLst>
          </p:cNvPr>
          <p:cNvSpPr txBox="1">
            <a:spLocks/>
          </p:cNvSpPr>
          <p:nvPr/>
        </p:nvSpPr>
        <p:spPr>
          <a:xfrm>
            <a:off x="238834" y="1548255"/>
            <a:ext cx="7814155" cy="357281"/>
          </a:xfrm>
          <a:prstGeom prst="rect">
            <a:avLst/>
          </a:prstGeom>
        </p:spPr>
        <p:txBody>
          <a:bodyPr vert="horz" lIns="144000" tIns="0" rIns="144000" bIns="45720" rtlCol="0">
            <a:noAutofit/>
          </a:bodyPr>
          <a:lstStyle>
            <a:lvl1pPr marL="0" indent="0" algn="ctr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Volvo Novum" panose="020B0503040502060204" pitchFamily="34" charset="0"/>
              <a:buNone/>
              <a:defRPr lang="en-US" sz="2000" kern="1200" spc="0" baseline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1pPr>
            <a:lvl2pPr marL="358775" indent="-176213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2pPr>
            <a:lvl3pPr marL="488950" indent="-130175" algn="l" defTabSz="967710" rtl="0" eaLnBrk="1" fontAlgn="base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3pPr>
            <a:lvl4pPr marL="654050" indent="-1714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4pPr>
            <a:lvl5pPr marL="765175" indent="-107950" algn="l" defTabSz="967710" rtl="0" eaLnBrk="1" latinLnBrk="0" hangingPunct="1">
              <a:lnSpc>
                <a:spcPct val="114000"/>
              </a:lnSpc>
              <a:spcBef>
                <a:spcPts val="952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Volvo Broad Pro Digital" panose="020B0606030202080204" pitchFamily="34" charset="0"/>
                <a:cs typeface="+mn-cs"/>
              </a:defRPr>
            </a:lvl5pPr>
            <a:lvl6pPr marL="266120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spcBef>
                <a:spcPct val="20000"/>
              </a:spcBef>
              <a:buFont typeface="Volvo Novum" panose="020B0503040502060204" pitchFamily="34" charset="0"/>
              <a:buChar char="•"/>
              <a:defRPr sz="21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i="1" dirty="0"/>
              <a:t>Students: </a:t>
            </a:r>
            <a:r>
              <a:rPr lang="en-GB" i="1" dirty="0"/>
              <a:t>Saeed Salih &amp; Qun Zhang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EC147B-6CB6-3FAD-337A-2EC3FEB57080}"/>
              </a:ext>
            </a:extLst>
          </p:cNvPr>
          <p:cNvCxnSpPr>
            <a:cxnSpLocks/>
          </p:cNvCxnSpPr>
          <p:nvPr/>
        </p:nvCxnSpPr>
        <p:spPr>
          <a:xfrm>
            <a:off x="296364" y="1935718"/>
            <a:ext cx="7592426" cy="0"/>
          </a:xfrm>
          <a:prstGeom prst="line">
            <a:avLst/>
          </a:prstGeom>
          <a:ln w="6350">
            <a:solidFill>
              <a:srgbClr val="888B8D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089B13-2079-C7EA-EF68-B9985DCB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3333" r="10469" b="11458"/>
          <a:stretch/>
        </p:blipFill>
        <p:spPr>
          <a:xfrm>
            <a:off x="2959351" y="1302578"/>
            <a:ext cx="6273297" cy="4612341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CEE822A-83B8-02F9-4F7D-ACB8896A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73E2194-ABAD-764E-4D2A-EC0C31394F8C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Constraints In Simulation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9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BB2DE-C673-3CB9-54B2-6AE5BEDF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CE9074C-0E90-5127-285D-2B65161A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365388" y="276451"/>
            <a:ext cx="2000628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5AE575A4-518E-A788-655A-47E06E28708E}"/>
              </a:ext>
            </a:extLst>
          </p:cNvPr>
          <p:cNvSpPr/>
          <p:nvPr/>
        </p:nvSpPr>
        <p:spPr>
          <a:xfrm>
            <a:off x="1043755" y="5475717"/>
            <a:ext cx="10306549" cy="85152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The highway autopilot uses a trajectory planner and three predictive controllers for trailing and lane changes, employing vehicle prediction to optimize trajectories via a Decision Master. </a:t>
            </a:r>
          </a:p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</a:rPr>
              <a:t>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</a:rPr>
              <a:t>of the input.</a:t>
            </a:r>
            <a:endParaRPr lang="sv-SE" sz="16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051C546-5018-5347-548A-DD6D23513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8" t="60295" r="20174" b="22094"/>
          <a:stretch/>
        </p:blipFill>
        <p:spPr>
          <a:xfrm>
            <a:off x="4514663" y="3993400"/>
            <a:ext cx="3162674" cy="1458959"/>
          </a:xfrm>
          <a:prstGeom prst="rect">
            <a:avLst/>
          </a:prstGeom>
        </p:spPr>
      </p:pic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323FA83C-FAF0-76D5-6EFD-6C66248F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3636697" y="748973"/>
            <a:ext cx="5382272" cy="2528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AC9264-A14B-69A6-F88C-43D31951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34" y="3319943"/>
            <a:ext cx="6410797" cy="5208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4ED4C-8B73-58E0-9081-33D7B81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79547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39B6BA19-8EC4-0A2A-5EBD-FC5F5BA8D0EE}"/>
              </a:ext>
            </a:extLst>
          </p:cNvPr>
          <p:cNvSpPr/>
          <p:nvPr/>
        </p:nvSpPr>
        <p:spPr>
          <a:xfrm>
            <a:off x="499910" y="167968"/>
            <a:ext cx="292034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MPC  Controller Constraints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A974C-DCD7-5C1A-B254-1A9DB151FC77}"/>
              </a:ext>
            </a:extLst>
          </p:cNvPr>
          <p:cNvGrpSpPr/>
          <p:nvPr/>
        </p:nvGrpSpPr>
        <p:grpSpPr>
          <a:xfrm>
            <a:off x="499910" y="859173"/>
            <a:ext cx="11192179" cy="5344202"/>
            <a:chOff x="499910" y="706773"/>
            <a:chExt cx="11192179" cy="534420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C60009D-35FE-35AF-9471-EABEC13504EA}"/>
                </a:ext>
              </a:extLst>
            </p:cNvPr>
            <p:cNvGrpSpPr/>
            <p:nvPr/>
          </p:nvGrpSpPr>
          <p:grpSpPr>
            <a:xfrm>
              <a:off x="499910" y="706773"/>
              <a:ext cx="11192179" cy="5344202"/>
              <a:chOff x="705600" y="2171810"/>
              <a:chExt cx="10547013" cy="470136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8AC6059-5E6F-C427-C75C-780A727F8833}"/>
                  </a:ext>
                </a:extLst>
              </p:cNvPr>
              <p:cNvSpPr/>
              <p:nvPr/>
            </p:nvSpPr>
            <p:spPr>
              <a:xfrm>
                <a:off x="705600" y="2171810"/>
                <a:ext cx="10547013" cy="4701364"/>
              </a:xfrm>
              <a:prstGeom prst="roundRect">
                <a:avLst>
                  <a:gd name="adj" fmla="val 5158"/>
                </a:avLst>
              </a:prstGeom>
              <a:noFill/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60DA04A-FBAD-23A8-3F4C-EC75D2F5DFDC}"/>
                  </a:ext>
                </a:extLst>
              </p:cNvPr>
              <p:cNvSpPr/>
              <p:nvPr/>
            </p:nvSpPr>
            <p:spPr>
              <a:xfrm>
                <a:off x="5065598" y="2257262"/>
                <a:ext cx="2000628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Left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BB66978-65B9-B65A-1C8A-29130EB15F80}"/>
                  </a:ext>
                </a:extLst>
              </p:cNvPr>
              <p:cNvSpPr/>
              <p:nvPr/>
            </p:nvSpPr>
            <p:spPr>
              <a:xfrm>
                <a:off x="8555188" y="2257262"/>
                <a:ext cx="2054400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Right Lane Change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97C1B3F-BF31-EEBD-73F8-A954B5EECA65}"/>
                  </a:ext>
                </a:extLst>
              </p:cNvPr>
              <p:cNvSpPr/>
              <p:nvPr/>
            </p:nvSpPr>
            <p:spPr>
              <a:xfrm>
                <a:off x="1481822" y="2260004"/>
                <a:ext cx="1975777" cy="402290"/>
              </a:xfrm>
              <a:prstGeom prst="roundRect">
                <a:avLst/>
              </a:prstGeom>
              <a:solidFill>
                <a:srgbClr val="479FF8"/>
              </a:solidFill>
              <a:ln w="285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cs typeface="Times New Roman" panose="02020603050405020304" pitchFamily="18" charset="0"/>
                  </a:rPr>
                  <a:t>Trailing Controller</a:t>
                </a:r>
                <a:endParaRPr lang="sv-SE" sz="1200" dirty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6E21CF3-732F-2A39-1C2D-C45335E77E09}"/>
                  </a:ext>
                </a:extLst>
              </p:cNvPr>
              <p:cNvGrpSpPr/>
              <p:nvPr/>
            </p:nvGrpSpPr>
            <p:grpSpPr>
              <a:xfrm>
                <a:off x="963271" y="2861300"/>
                <a:ext cx="2982762" cy="3153697"/>
                <a:chOff x="781814" y="2961000"/>
                <a:chExt cx="2982762" cy="3153697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5240BABE-67BF-5AF4-EC7A-F3815D859334}"/>
                    </a:ext>
                  </a:extLst>
                </p:cNvPr>
                <p:cNvGrpSpPr/>
                <p:nvPr/>
              </p:nvGrpSpPr>
              <p:grpSpPr>
                <a:xfrm>
                  <a:off x="877058" y="3045054"/>
                  <a:ext cx="2847275" cy="2918718"/>
                  <a:chOff x="581594" y="2930807"/>
                  <a:chExt cx="2847275" cy="2918718"/>
                </a:xfrm>
              </p:grpSpPr>
              <p:pic>
                <p:nvPicPr>
                  <p:cNvPr id="50" name="Picture 49" descr="A drawing of a road with cars">
                    <a:extLst>
                      <a:ext uri="{FF2B5EF4-FFF2-40B4-BE49-F238E27FC236}">
                        <a16:creationId xmlns:a16="http://schemas.microsoft.com/office/drawing/2014/main" id="{D2003B34-C23A-1493-61AD-DBA1235603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5" t="4598" r="66556" b="2447"/>
                  <a:stretch/>
                </p:blipFill>
                <p:spPr>
                  <a:xfrm>
                    <a:off x="581594" y="2930807"/>
                    <a:ext cx="2847275" cy="148560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road with cars and trees&#10;&#10;Description automatically generated">
                    <a:extLst>
                      <a:ext uri="{FF2B5EF4-FFF2-40B4-BE49-F238E27FC236}">
                        <a16:creationId xmlns:a16="http://schemas.microsoft.com/office/drawing/2014/main" id="{0476A20D-D6F0-F58D-C0A4-C2722860A5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058" y="4397753"/>
                    <a:ext cx="2751465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BB69CC7E-A763-2ECB-3E6E-D287CB857D81}"/>
                    </a:ext>
                  </a:extLst>
                </p:cNvPr>
                <p:cNvSpPr/>
                <p:nvPr/>
              </p:nvSpPr>
              <p:spPr>
                <a:xfrm>
                  <a:off x="781814" y="2961000"/>
                  <a:ext cx="2982762" cy="315369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2487B3-B9D6-46EC-DD9A-CBFAB4841024}"/>
                  </a:ext>
                </a:extLst>
              </p:cNvPr>
              <p:cNvGrpSpPr/>
              <p:nvPr/>
            </p:nvGrpSpPr>
            <p:grpSpPr>
              <a:xfrm>
                <a:off x="4531507" y="2861300"/>
                <a:ext cx="2982762" cy="3136577"/>
                <a:chOff x="4787872" y="2995240"/>
                <a:chExt cx="2982762" cy="3136577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B6BA6FA1-8605-EE7E-DC46-04B968A1469E}"/>
                    </a:ext>
                  </a:extLst>
                </p:cNvPr>
                <p:cNvGrpSpPr/>
                <p:nvPr/>
              </p:nvGrpSpPr>
              <p:grpSpPr>
                <a:xfrm>
                  <a:off x="4855616" y="2995241"/>
                  <a:ext cx="2847275" cy="2991931"/>
                  <a:chOff x="4080697" y="2838243"/>
                  <a:chExt cx="2847275" cy="3036344"/>
                </a:xfrm>
              </p:grpSpPr>
              <p:pic>
                <p:nvPicPr>
                  <p:cNvPr id="56" name="Picture 55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D62DDA0F-9D4A-189E-6A6A-D032409FD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44" r="33639"/>
                  <a:stretch/>
                </p:blipFill>
                <p:spPr>
                  <a:xfrm>
                    <a:off x="4080697" y="2838243"/>
                    <a:ext cx="2847275" cy="1645442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E2CC563B-E3D7-4B1F-F64A-43DA4BDEB7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>
                    <a:off x="4122315" y="4422815"/>
                    <a:ext cx="2764041" cy="145177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5884C45E-C420-3F0F-7379-EA76FC6C7AB9}"/>
                    </a:ext>
                  </a:extLst>
                </p:cNvPr>
                <p:cNvSpPr/>
                <p:nvPr/>
              </p:nvSpPr>
              <p:spPr>
                <a:xfrm>
                  <a:off x="4787872" y="2995240"/>
                  <a:ext cx="2982762" cy="3136577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69C110D-3C2A-C7C8-5E8F-1C2C161132F8}"/>
                  </a:ext>
                </a:extLst>
              </p:cNvPr>
              <p:cNvGrpSpPr/>
              <p:nvPr/>
            </p:nvGrpSpPr>
            <p:grpSpPr>
              <a:xfrm>
                <a:off x="8091007" y="2844179"/>
                <a:ext cx="2949850" cy="3170818"/>
                <a:chOff x="8502608" y="2961000"/>
                <a:chExt cx="2949850" cy="317081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C7F61A1-AE94-4BE6-8605-949977ADCEF5}"/>
                    </a:ext>
                  </a:extLst>
                </p:cNvPr>
                <p:cNvGrpSpPr/>
                <p:nvPr/>
              </p:nvGrpSpPr>
              <p:grpSpPr>
                <a:xfrm>
                  <a:off x="8535520" y="2995241"/>
                  <a:ext cx="2916938" cy="2991931"/>
                  <a:chOff x="8269814" y="2838243"/>
                  <a:chExt cx="2916938" cy="3036343"/>
                </a:xfrm>
              </p:grpSpPr>
              <p:pic>
                <p:nvPicPr>
                  <p:cNvPr id="62" name="Picture 61" descr="A drawing of a road with cars&#10;&#10;Description automatically generated">
                    <a:extLst>
                      <a:ext uri="{FF2B5EF4-FFF2-40B4-BE49-F238E27FC236}">
                        <a16:creationId xmlns:a16="http://schemas.microsoft.com/office/drawing/2014/main" id="{3F1B4615-CC3A-30CC-F9FA-ECF4A3EE0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277"/>
                  <a:stretch/>
                </p:blipFill>
                <p:spPr>
                  <a:xfrm>
                    <a:off x="8269814" y="2838243"/>
                    <a:ext cx="2916938" cy="164540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 descr="A road with trees and a building&#10;&#10;Description automatically generated">
                    <a:extLst>
                      <a:ext uri="{FF2B5EF4-FFF2-40B4-BE49-F238E27FC236}">
                        <a16:creationId xmlns:a16="http://schemas.microsoft.com/office/drawing/2014/main" id="{293199AE-E28A-D251-3E4F-4E8336FF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675"/>
                  <a:stretch/>
                </p:blipFill>
                <p:spPr>
                  <a:xfrm flipV="1">
                    <a:off x="8321382" y="4422815"/>
                    <a:ext cx="2764041" cy="14517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C2E52CD9-97F6-790B-62DB-CA3007EA7483}"/>
                    </a:ext>
                  </a:extLst>
                </p:cNvPr>
                <p:cNvSpPr/>
                <p:nvPr/>
              </p:nvSpPr>
              <p:spPr>
                <a:xfrm>
                  <a:off x="8502608" y="2961000"/>
                  <a:ext cx="2916938" cy="3170818"/>
                </a:xfrm>
                <a:prstGeom prst="roundRect">
                  <a:avLst>
                    <a:gd name="adj" fmla="val 6287"/>
                  </a:avLst>
                </a:prstGeom>
                <a:noFill/>
                <a:ln w="28575">
                  <a:solidFill>
                    <a:srgbClr val="479FF8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C1DDF514-3D2D-DC6D-FC67-9A2D0FAB069C}"/>
                </a:ext>
              </a:extLst>
            </p:cNvPr>
            <p:cNvSpPr/>
            <p:nvPr/>
          </p:nvSpPr>
          <p:spPr>
            <a:xfrm>
              <a:off x="755618" y="5268650"/>
              <a:ext cx="10680762" cy="687660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Trailing Controller operates within the boundaries set by Intelligent Driver Model (IDM) constraints. </a:t>
              </a:r>
            </a:p>
            <a:p>
              <a:pPr algn="just"/>
              <a:r>
                <a:rPr lang="en-US" b="0" i="0" dirty="0">
                  <a:solidFill>
                    <a:srgbClr val="0D0D0D"/>
                  </a:solidFill>
                  <a:effectLst/>
                  <a:cs typeface="Times New Roman" panose="02020603050405020304" pitchFamily="18" charset="0"/>
                </a:rPr>
                <a:t>The Lane Change Controllers adhere to limits through a smooth approximation using tanh functions.</a:t>
              </a:r>
              <a:endParaRPr lang="sv-SE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7F1D031-287E-4225-845A-51190A36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</p:spTree>
    <p:extLst>
      <p:ext uri="{BB962C8B-B14F-4D97-AF65-F5344CB8AC3E}">
        <p14:creationId xmlns:p14="http://schemas.microsoft.com/office/powerpoint/2010/main" val="236527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&#10;&#10;Description automatically generated">
            <a:extLst>
              <a:ext uri="{FF2B5EF4-FFF2-40B4-BE49-F238E27FC236}">
                <a16:creationId xmlns:a16="http://schemas.microsoft.com/office/drawing/2014/main" id="{0BF487C7-0474-4A55-CF21-ADE689AA5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8750" r="1111" b="18932"/>
          <a:stretch/>
        </p:blipFill>
        <p:spPr>
          <a:xfrm>
            <a:off x="195393" y="3187402"/>
            <a:ext cx="5257312" cy="2221809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7DF6BA5-B86F-60E6-4D0E-2F9F508B6488}"/>
              </a:ext>
            </a:extLst>
          </p:cNvPr>
          <p:cNvSpPr/>
          <p:nvPr/>
        </p:nvSpPr>
        <p:spPr>
          <a:xfrm>
            <a:off x="257175" y="324289"/>
            <a:ext cx="2990850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D2EEB5-7FB0-EAB7-7C08-4849BDA78078}"/>
              </a:ext>
            </a:extLst>
          </p:cNvPr>
          <p:cNvGrpSpPr/>
          <p:nvPr/>
        </p:nvGrpSpPr>
        <p:grpSpPr>
          <a:xfrm>
            <a:off x="1245393" y="2240886"/>
            <a:ext cx="3081337" cy="563151"/>
            <a:chOff x="248786" y="3344270"/>
            <a:chExt cx="3742494" cy="67544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789021-2C7D-E840-C9CC-01D298C56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84" t="58484" r="18788" b="38781"/>
            <a:stretch/>
          </p:blipFill>
          <p:spPr>
            <a:xfrm>
              <a:off x="341064" y="3704991"/>
              <a:ext cx="3650216" cy="314719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4313DC-13D1-FCBC-6956-9716E51B5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4" t="53302" r="19524" b="43498"/>
            <a:stretch/>
          </p:blipFill>
          <p:spPr>
            <a:xfrm>
              <a:off x="248786" y="3344270"/>
              <a:ext cx="2892400" cy="38237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2DE0612-2CD6-0B6E-C25E-00A0793FF04B}"/>
              </a:ext>
            </a:extLst>
          </p:cNvPr>
          <p:cNvSpPr/>
          <p:nvPr/>
        </p:nvSpPr>
        <p:spPr>
          <a:xfrm>
            <a:off x="257175" y="1020520"/>
            <a:ext cx="5057775" cy="808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0" i="0" dirty="0">
                <a:solidFill>
                  <a:srgbClr val="0D0D0D"/>
                </a:solidFill>
                <a:effectLst/>
                <a:cs typeface="Times New Roman" panose="02020603050405020304" pitchFamily="18" charset="0"/>
              </a:rPr>
              <a:t>As time progresses, the influence of noise on the system escalates, significantly affecting the positioning accuracy of the ego vehicle.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6BC9784-FB3A-BF00-B16E-794703EF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6818BC-0982-49CD-9D38-B8A5FDF07FFA}"/>
              </a:ext>
            </a:extLst>
          </p:cNvPr>
          <p:cNvCxnSpPr/>
          <p:nvPr/>
        </p:nvCxnSpPr>
        <p:spPr>
          <a:xfrm>
            <a:off x="5772912" y="324289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F19420-E770-B3EC-C082-C455E058E516}"/>
              </a:ext>
            </a:extLst>
          </p:cNvPr>
          <p:cNvGrpSpPr/>
          <p:nvPr/>
        </p:nvGrpSpPr>
        <p:grpSpPr>
          <a:xfrm>
            <a:off x="5965622" y="1020520"/>
            <a:ext cx="6096000" cy="2173987"/>
            <a:chOff x="5965622" y="1020520"/>
            <a:chExt cx="6096000" cy="2173987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064AA4E7-2663-5748-FEAF-C4B10E865F53}"/>
                </a:ext>
              </a:extLst>
            </p:cNvPr>
            <p:cNvSpPr/>
            <p:nvPr/>
          </p:nvSpPr>
          <p:spPr>
            <a:xfrm>
              <a:off x="5965622" y="1020520"/>
              <a:ext cx="2990850" cy="382377"/>
            </a:xfrm>
            <a:prstGeom prst="flowChartProcess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Stochastic​ </a:t>
              </a:r>
              <a:r>
                <a:rPr lang="en-US" dirty="0">
                  <a:solidFill>
                    <a:schemeClr val="bg1"/>
                  </a:solidFill>
                </a:rPr>
                <a:t>MPC Settings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E158D0-C5CB-22F0-7F3F-B91613B97AD4}"/>
                </a:ext>
              </a:extLst>
            </p:cNvPr>
            <p:cNvSpPr txBox="1"/>
            <p:nvPr/>
          </p:nvSpPr>
          <p:spPr>
            <a:xfrm>
              <a:off x="5965622" y="1429621"/>
              <a:ext cx="5546029" cy="799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Uncertainty follows some i.i.d distribution</a:t>
              </a:r>
            </a:p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endParaRPr lang="sv-SE" sz="1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7DB2C5-DCF4-4405-0045-D99DA5E4EC16}"/>
                </a:ext>
              </a:extLst>
            </p:cNvPr>
            <p:cNvSpPr txBox="1"/>
            <p:nvPr/>
          </p:nvSpPr>
          <p:spPr>
            <a:xfrm>
              <a:off x="5965622" y="2556768"/>
              <a:ext cx="5546029" cy="63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u="sng" dirty="0"/>
                <a:t>Soft constraints guarentees</a:t>
              </a:r>
              <a:r>
                <a:rPr lang="sv-SE" sz="1600" dirty="0"/>
                <a:t>, violation can happen, but are unlikely (</a:t>
              </a:r>
              <a:r>
                <a:rPr lang="sv-SE" sz="1600" u="sng" dirty="0"/>
                <a:t>Chance-Constraints</a:t>
              </a:r>
              <a:r>
                <a:rPr lang="sv-SE" sz="1600" dirty="0"/>
                <a:t>).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E1501A-6DE5-2B91-FEAA-8BFA9983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7075" y="2284338"/>
              <a:ext cx="3069319" cy="3179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BEC0FD-75D1-46F0-280B-41423D7A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7550" y="1715321"/>
              <a:ext cx="864869" cy="3468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6313C8-F4D2-576B-0D17-F1B1472D168E}"/>
                </a:ext>
              </a:extLst>
            </p:cNvPr>
            <p:cNvSpPr txBox="1"/>
            <p:nvPr/>
          </p:nvSpPr>
          <p:spPr>
            <a:xfrm>
              <a:off x="5965622" y="1957534"/>
              <a:ext cx="6096000" cy="357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14000"/>
                </a:lnSpc>
                <a:spcBef>
                  <a:spcPts val="952"/>
                </a:spcBef>
                <a:buFont typeface="Arial" panose="020B0604020202020204" pitchFamily="34" charset="0"/>
                <a:buChar char="•"/>
              </a:pPr>
              <a:r>
                <a:rPr lang="sv-SE" sz="1600" dirty="0"/>
                <a:t>Constraints are satisifed with some probabilty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06097D-C87A-640D-8955-70DDC0E91A15}"/>
              </a:ext>
            </a:extLst>
          </p:cNvPr>
          <p:cNvGrpSpPr/>
          <p:nvPr/>
        </p:nvGrpSpPr>
        <p:grpSpPr>
          <a:xfrm>
            <a:off x="5956418" y="3554988"/>
            <a:ext cx="6065111" cy="2126918"/>
            <a:chOff x="5956418" y="3269238"/>
            <a:chExt cx="6065111" cy="2126918"/>
          </a:xfrm>
        </p:grpSpPr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A9DCCDCD-0AA3-9F3C-836E-C6A6661D226C}"/>
                </a:ext>
              </a:extLst>
            </p:cNvPr>
            <p:cNvSpPr/>
            <p:nvPr/>
          </p:nvSpPr>
          <p:spPr>
            <a:xfrm>
              <a:off x="5965622" y="3269238"/>
              <a:ext cx="2990850" cy="382377"/>
            </a:xfrm>
            <a:prstGeom prst="flowChartProcess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>
                  <a:solidFill>
                    <a:schemeClr val="bg1"/>
                  </a:solidFill>
                </a:rPr>
                <a:t>Why use Stochastic​ </a:t>
              </a:r>
              <a:r>
                <a:rPr lang="en-US" dirty="0">
                  <a:solidFill>
                    <a:schemeClr val="bg1"/>
                  </a:solidFill>
                </a:rPr>
                <a:t>MPC 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4EC350-A77C-5073-FAC7-10714E0ED3C5}"/>
                </a:ext>
              </a:extLst>
            </p:cNvPr>
            <p:cNvGrpSpPr/>
            <p:nvPr/>
          </p:nvGrpSpPr>
          <p:grpSpPr>
            <a:xfrm>
              <a:off x="5956418" y="3804129"/>
              <a:ext cx="6065111" cy="1592027"/>
              <a:chOff x="5956418" y="3804129"/>
              <a:chExt cx="6065111" cy="159202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85952A-A2CE-1E83-0219-33BC7F3C4FBD}"/>
                  </a:ext>
                </a:extLst>
              </p:cNvPr>
              <p:cNvSpPr txBox="1"/>
              <p:nvPr/>
            </p:nvSpPr>
            <p:spPr>
              <a:xfrm>
                <a:off x="5956418" y="380412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Always accounting for very unlikely scenarios can yield poor performance.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008567-44E4-27E1-445A-EC511F215671}"/>
                  </a:ext>
                </a:extLst>
              </p:cNvPr>
              <p:cNvSpPr txBox="1"/>
              <p:nvPr/>
            </p:nvSpPr>
            <p:spPr>
              <a:xfrm>
                <a:off x="5956418" y="4463379"/>
                <a:ext cx="6065111" cy="63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We can trade off risk and performance by tuning constraint satisfaction level (p).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5E05D6-9F65-A7AC-6759-03196178DE50}"/>
                  </a:ext>
                </a:extLst>
              </p:cNvPr>
              <p:cNvSpPr txBox="1"/>
              <p:nvPr/>
            </p:nvSpPr>
            <p:spPr>
              <a:xfrm>
                <a:off x="5956418" y="5040674"/>
                <a:ext cx="6065111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14000"/>
                  </a:lnSpc>
                  <a:spcBef>
                    <a:spcPts val="952"/>
                  </a:spcBef>
                  <a:buFont typeface="Arial" panose="020B0604020202020204" pitchFamily="34" charset="0"/>
                  <a:buChar char="•"/>
                </a:pPr>
                <a:r>
                  <a:rPr lang="sv-SE" sz="1600" dirty="0"/>
                  <a:t>Explicitly treating violations </a:t>
                </a:r>
                <a:r>
                  <a:rPr lang="sv-SE" sz="1600" dirty="0">
                    <a:sym typeface="Wingdings" panose="05000000000000000000" pitchFamily="2" charset="2"/>
                  </a:rPr>
                  <a:t> ’’graceful’’ recovery</a:t>
                </a:r>
                <a:endParaRPr lang="sv-S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76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56B570F-8EEB-6334-EB75-611ABF04C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DEDEF278-C6DA-EF76-21EE-E1896CB70420}"/>
              </a:ext>
            </a:extLst>
          </p:cNvPr>
          <p:cNvSpPr/>
          <p:nvPr/>
        </p:nvSpPr>
        <p:spPr>
          <a:xfrm>
            <a:off x="257175" y="387590"/>
            <a:ext cx="2864373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Stochastic​ </a:t>
            </a:r>
            <a:r>
              <a:rPr lang="en-US" dirty="0">
                <a:solidFill>
                  <a:schemeClr val="bg1"/>
                </a:solidFill>
              </a:rPr>
              <a:t>MPC  Setting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7DAD57-4277-1ABF-AF2E-787CE8D3473E}"/>
              </a:ext>
            </a:extLst>
          </p:cNvPr>
          <p:cNvGrpSpPr/>
          <p:nvPr/>
        </p:nvGrpSpPr>
        <p:grpSpPr>
          <a:xfrm>
            <a:off x="362071" y="1090168"/>
            <a:ext cx="11160792" cy="5365249"/>
            <a:chOff x="362071" y="1090168"/>
            <a:chExt cx="11160792" cy="536524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449D39-93A7-B368-16AC-A129C01B0DDB}"/>
                </a:ext>
              </a:extLst>
            </p:cNvPr>
            <p:cNvGrpSpPr/>
            <p:nvPr/>
          </p:nvGrpSpPr>
          <p:grpSpPr>
            <a:xfrm>
              <a:off x="7129845" y="1090168"/>
              <a:ext cx="3629691" cy="1467542"/>
              <a:chOff x="3299883" y="1891627"/>
              <a:chExt cx="5622272" cy="250628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0EDA5D3-C73C-A95A-5ED7-D9BA7BE24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49099" y="3930891"/>
                <a:ext cx="4073056" cy="46702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63B9A74-C9BA-1931-2C8B-E7034BFBF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9883" y="1891627"/>
                <a:ext cx="4118539" cy="78448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5A0D830-75FB-5D42-8BF4-2B85BB050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2526" y="2642518"/>
                <a:ext cx="2815451" cy="71822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046BD98-608B-04BB-8290-B6037B014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9099" y="3375778"/>
                <a:ext cx="3819301" cy="520813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EA92276-61A3-B179-FECA-ED0540B982BF}"/>
                </a:ext>
              </a:extLst>
            </p:cNvPr>
            <p:cNvGrpSpPr/>
            <p:nvPr/>
          </p:nvGrpSpPr>
          <p:grpSpPr>
            <a:xfrm>
              <a:off x="1915106" y="1197262"/>
              <a:ext cx="2412884" cy="1094145"/>
              <a:chOff x="1904868" y="1042565"/>
              <a:chExt cx="2412884" cy="109414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D21BA56-17A2-2BA8-D21A-D466786C0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4868" y="1042565"/>
                <a:ext cx="1780493" cy="258733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A25643C-E42B-36F5-02D1-01C66951699F}"/>
                  </a:ext>
                </a:extLst>
              </p:cNvPr>
              <p:cNvGrpSpPr/>
              <p:nvPr/>
            </p:nvGrpSpPr>
            <p:grpSpPr>
              <a:xfrm>
                <a:off x="1904868" y="1332184"/>
                <a:ext cx="2412884" cy="804526"/>
                <a:chOff x="1904868" y="1332184"/>
                <a:chExt cx="2412884" cy="80452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10A07629-0D3F-2FC8-3C1B-C0063CEB92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25344" y="1332184"/>
                  <a:ext cx="2392408" cy="26352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F1BD0F8C-9EDC-0CDB-F772-02A85552C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4868" y="1626597"/>
                  <a:ext cx="2273416" cy="51011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5614B19-41FF-F7BD-79EB-8A0DCE2DD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"/>
            <a:stretch/>
          </p:blipFill>
          <p:spPr>
            <a:xfrm>
              <a:off x="669139" y="2545087"/>
              <a:ext cx="4863867" cy="311565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8B66E2-9298-9D76-EFBA-2E48CF8AE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5"/>
            <a:stretch/>
          </p:blipFill>
          <p:spPr>
            <a:xfrm>
              <a:off x="6658996" y="2557710"/>
              <a:ext cx="4863867" cy="311565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B9654A-8EEA-288B-4BD1-6C762D6B2C0C}"/>
                    </a:ext>
                  </a:extLst>
                </p:cNvPr>
                <p:cNvSpPr txBox="1"/>
                <p:nvPr/>
              </p:nvSpPr>
              <p:spPr>
                <a:xfrm>
                  <a:off x="362071" y="5563763"/>
                  <a:ext cx="4886561" cy="891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4000"/>
                    </a:lnSpc>
                    <a:spcBef>
                      <a:spcPts val="952"/>
                    </a:spcBef>
                  </a:pPr>
                  <a:r>
                    <a:rPr lang="sv-SE" sz="1600" dirty="0">
                      <a:solidFill>
                        <a:srgbClr val="0070C0"/>
                      </a:solidFill>
                    </a:rPr>
                    <a:t>Note</a:t>
                  </a:r>
                  <a:r>
                    <a:rPr lang="sv-SE" sz="1600" dirty="0"/>
                    <a:t>:</a:t>
                  </a:r>
                </a:p>
                <a:p>
                  <a:pPr>
                    <a:lnSpc>
                      <a:spcPct val="50000"/>
                    </a:lnSpc>
                    <a:spcBef>
                      <a:spcPts val="952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sv-SE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sv-SE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sv-S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sv-SE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sv-SE" sz="1600" b="0" dirty="0"/>
                    <a:t> is a constant. Possibility</a:t>
                  </a:r>
                  <a:r>
                    <a:rPr lang="sv-SE" sz="1600" dirty="0"/>
                    <a:t> </a:t>
                  </a:r>
                  <a14:m>
                    <m:oMath xmlns:m="http://schemas.openxmlformats.org/officeDocument/2006/math">
                      <m:r>
                        <a:rPr lang="sv-SE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sv-SE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sv-SE" sz="1600" dirty="0"/>
                    <a:t> here is 0.95 </a:t>
                  </a:r>
                  <a:endParaRPr lang="sv-SE" sz="1600" b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>
                    <a:lnSpc>
                      <a:spcPct val="50000"/>
                    </a:lnSpc>
                    <a:spcBef>
                      <a:spcPts val="952"/>
                    </a:spcBef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sv-S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sv-S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sv-S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sv-S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sv-SE" sz="1600" b="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can be pre-computed</a:t>
                  </a: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B9654A-8EEA-288B-4BD1-6C762D6B2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71" y="5563763"/>
                  <a:ext cx="4886561" cy="891654"/>
                </a:xfrm>
                <a:prstGeom prst="rect">
                  <a:avLst/>
                </a:prstGeom>
                <a:blipFill>
                  <a:blip r:embed="rId11"/>
                  <a:stretch>
                    <a:fillRect l="-623" b="-7534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599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5BFC77E-16DB-B142-AC7E-79F9B3BE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CB642B7-3F57-2DAA-1516-862772257436}"/>
              </a:ext>
            </a:extLst>
          </p:cNvPr>
          <p:cNvSpPr/>
          <p:nvPr/>
        </p:nvSpPr>
        <p:spPr>
          <a:xfrm>
            <a:off x="257175" y="387590"/>
            <a:ext cx="4048125" cy="382377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Constraints Tightened by Stochastic​ </a:t>
            </a:r>
            <a:r>
              <a:rPr lang="en-US" dirty="0">
                <a:solidFill>
                  <a:schemeClr val="bg1"/>
                </a:solidFill>
              </a:rPr>
              <a:t>MPC 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6158C-ACBC-69C5-519D-5A1D2F308AEC}"/>
              </a:ext>
            </a:extLst>
          </p:cNvPr>
          <p:cNvGrpSpPr/>
          <p:nvPr/>
        </p:nvGrpSpPr>
        <p:grpSpPr>
          <a:xfrm>
            <a:off x="1224792" y="1012367"/>
            <a:ext cx="9981730" cy="5123773"/>
            <a:chOff x="1224792" y="1012367"/>
            <a:chExt cx="9981730" cy="51237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B0CD97-A3FE-C372-6573-405DBCA47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" t="6354" b="1814"/>
            <a:stretch/>
          </p:blipFill>
          <p:spPr>
            <a:xfrm>
              <a:off x="1224792" y="1012367"/>
              <a:ext cx="5230842" cy="324161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9B2F83-2488-296C-A929-B09D7DF62C6C}"/>
                </a:ext>
              </a:extLst>
            </p:cNvPr>
            <p:cNvGrpSpPr/>
            <p:nvPr/>
          </p:nvGrpSpPr>
          <p:grpSpPr>
            <a:xfrm>
              <a:off x="6557012" y="1020392"/>
              <a:ext cx="4649510" cy="3196965"/>
              <a:chOff x="3890865" y="-43572"/>
              <a:chExt cx="7567128" cy="5643890"/>
            </a:xfrm>
          </p:grpSpPr>
          <p:pic>
            <p:nvPicPr>
              <p:cNvPr id="3" name="Picture 2" descr="A diagram of cars on a road&#10;&#10;Description automatically generated">
                <a:extLst>
                  <a:ext uri="{FF2B5EF4-FFF2-40B4-BE49-F238E27FC236}">
                    <a16:creationId xmlns:a16="http://schemas.microsoft.com/office/drawing/2014/main" id="{A6C4A38C-8372-769F-D7F3-E3825D4CD2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" t="14881" r="1135" b="14854"/>
              <a:stretch/>
            </p:blipFill>
            <p:spPr>
              <a:xfrm>
                <a:off x="3890865" y="2821245"/>
                <a:ext cx="7567128" cy="2779073"/>
              </a:xfrm>
              <a:prstGeom prst="rect">
                <a:avLst/>
              </a:prstGeom>
            </p:spPr>
          </p:pic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7425564-DC2A-2D03-146C-CD19C2B60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7" t="14881" r="1219" b="14854"/>
              <a:stretch/>
            </p:blipFill>
            <p:spPr>
              <a:xfrm>
                <a:off x="3890865" y="-43572"/>
                <a:ext cx="7475635" cy="274547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0ACDA8-BFC4-4BDD-6C7D-B8A309956B94}"/>
                </a:ext>
              </a:extLst>
            </p:cNvPr>
            <p:cNvGrpSpPr/>
            <p:nvPr/>
          </p:nvGrpSpPr>
          <p:grpSpPr>
            <a:xfrm>
              <a:off x="3128334" y="4429265"/>
              <a:ext cx="6650880" cy="1706875"/>
              <a:chOff x="3333681" y="1082159"/>
              <a:chExt cx="6650880" cy="1706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301C163-477A-3EEA-A88E-56F0891F99F2}"/>
                  </a:ext>
                </a:extLst>
              </p:cNvPr>
              <p:cNvGrpSpPr/>
              <p:nvPr/>
            </p:nvGrpSpPr>
            <p:grpSpPr>
              <a:xfrm>
                <a:off x="6237521" y="1082159"/>
                <a:ext cx="3747040" cy="1706875"/>
                <a:chOff x="2550087" y="4367627"/>
                <a:chExt cx="3624741" cy="1508973"/>
              </a:xfrm>
            </p:grpSpPr>
            <p:pic>
              <p:nvPicPr>
                <p:cNvPr id="20" name="Picture 19" descr="A math equations and formula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DEDAB7-EC0B-1F07-612D-1ADDFFFAE4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83" t="45496" b="-1"/>
                <a:stretch/>
              </p:blipFill>
              <p:spPr>
                <a:xfrm>
                  <a:off x="2657846" y="4739373"/>
                  <a:ext cx="3516982" cy="113722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F52EB57D-C737-BD0C-DEDF-0F5F3E291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087" y="4367627"/>
                  <a:ext cx="1861405" cy="337105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2ED9B04-3DDD-3123-EA83-B1766D873B02}"/>
                  </a:ext>
                </a:extLst>
              </p:cNvPr>
              <p:cNvGrpSpPr/>
              <p:nvPr/>
            </p:nvGrpSpPr>
            <p:grpSpPr>
              <a:xfrm>
                <a:off x="3333681" y="1426219"/>
                <a:ext cx="2701255" cy="1104415"/>
                <a:chOff x="3399289" y="1208854"/>
                <a:chExt cx="2701255" cy="110441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38FA224-54A1-D230-84D8-2FFC93480B33}"/>
                    </a:ext>
                  </a:extLst>
                </p:cNvPr>
                <p:cNvGrpSpPr/>
                <p:nvPr/>
              </p:nvGrpSpPr>
              <p:grpSpPr>
                <a:xfrm>
                  <a:off x="3454299" y="1469510"/>
                  <a:ext cx="2055301" cy="843759"/>
                  <a:chOff x="3523377" y="1400556"/>
                  <a:chExt cx="2055301" cy="843759"/>
                </a:xfrm>
              </p:grpSpPr>
              <p:pic>
                <p:nvPicPr>
                  <p:cNvPr id="22" name="Picture 21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9577E593-8F71-D47F-7622-181F8C78E8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055" t="64698" r="20174" b="25434"/>
                  <a:stretch/>
                </p:blipFill>
                <p:spPr>
                  <a:xfrm>
                    <a:off x="3523377" y="1400556"/>
                    <a:ext cx="2055301" cy="698213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math equations and formula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0F23388E-52DD-9DBE-F1EC-4C158E887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284" t="89888" r="48171" b="2870"/>
                  <a:stretch/>
                </p:blipFill>
                <p:spPr>
                  <a:xfrm>
                    <a:off x="3584083" y="2073402"/>
                    <a:ext cx="1726150" cy="1709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Picture 28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E6469D0D-0073-9D3F-AF68-6AD7E9D58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098" t="60295" r="20174" b="35416"/>
                <a:stretch/>
              </p:blipFill>
              <p:spPr>
                <a:xfrm>
                  <a:off x="3399289" y="1208854"/>
                  <a:ext cx="2701255" cy="303453"/>
                </a:xfrm>
                <a:prstGeom prst="rect">
                  <a:avLst/>
                </a:prstGeom>
              </p:spPr>
            </p:pic>
          </p:grp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F69668C0-4B4E-BB35-2A91-7A84DA106D6F}"/>
                  </a:ext>
                </a:extLst>
              </p:cNvPr>
              <p:cNvSpPr/>
              <p:nvPr/>
            </p:nvSpPr>
            <p:spPr>
              <a:xfrm>
                <a:off x="5590319" y="1827917"/>
                <a:ext cx="613562" cy="266700"/>
              </a:xfrm>
              <a:prstGeom prst="rightArrow">
                <a:avLst/>
              </a:prstGeom>
              <a:solidFill>
                <a:srgbClr val="0070C0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4000"/>
                  </a:lnSpc>
                  <a:spcBef>
                    <a:spcPts val="952"/>
                  </a:spcBef>
                </a:pPr>
                <a:endParaRPr lang="sv-SE" sz="1800" dirty="0" err="1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827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7BE1342-CF36-EAD5-E736-483F0A0712CD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 In CARLA Environment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CD8964-098D-17CB-3BA1-148112AA7B2E}"/>
              </a:ext>
            </a:extLst>
          </p:cNvPr>
          <p:cNvGrpSpPr/>
          <p:nvPr/>
        </p:nvGrpSpPr>
        <p:grpSpPr>
          <a:xfrm>
            <a:off x="364141" y="1771597"/>
            <a:ext cx="11615381" cy="3400532"/>
            <a:chOff x="364141" y="1771597"/>
            <a:chExt cx="11615381" cy="3400532"/>
          </a:xfrm>
        </p:grpSpPr>
        <p:pic>
          <p:nvPicPr>
            <p:cNvPr id="10" name="Picture 9" descr="A aerial view of a road and buildings&#10;&#10;Description automatically generated">
              <a:extLst>
                <a:ext uri="{FF2B5EF4-FFF2-40B4-BE49-F238E27FC236}">
                  <a16:creationId xmlns:a16="http://schemas.microsoft.com/office/drawing/2014/main" id="{D1B352BF-968D-C94F-103E-F4DCF2585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7" r="705"/>
            <a:stretch/>
          </p:blipFill>
          <p:spPr>
            <a:xfrm flipV="1">
              <a:off x="364141" y="1952678"/>
              <a:ext cx="5475886" cy="2952644"/>
            </a:xfrm>
            <a:prstGeom prst="rect">
              <a:avLst/>
            </a:prstGeom>
          </p:spPr>
        </p:pic>
        <p:pic>
          <p:nvPicPr>
            <p:cNvPr id="16" name="Picture 15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51D8A6E4-3796-0BEA-E81D-8C915E34A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7" b="49542"/>
            <a:stretch/>
          </p:blipFill>
          <p:spPr>
            <a:xfrm>
              <a:off x="5891748" y="1771597"/>
              <a:ext cx="6087774" cy="1581203"/>
            </a:xfrm>
            <a:prstGeom prst="rect">
              <a:avLst/>
            </a:prstGeom>
          </p:spPr>
        </p:pic>
        <p:pic>
          <p:nvPicPr>
            <p:cNvPr id="17" name="Picture 16" descr="A white sheet with black text&#10;&#10;Description automatically generated">
              <a:extLst>
                <a:ext uri="{FF2B5EF4-FFF2-40B4-BE49-F238E27FC236}">
                  <a16:creationId xmlns:a16="http://schemas.microsoft.com/office/drawing/2014/main" id="{3CDB3122-F424-DDB1-D7EF-D489BD147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" t="49542"/>
            <a:stretch/>
          </p:blipFill>
          <p:spPr>
            <a:xfrm>
              <a:off x="5891748" y="3590926"/>
              <a:ext cx="6087774" cy="1581203"/>
            </a:xfrm>
            <a:prstGeom prst="rect">
              <a:avLst/>
            </a:prstGeom>
          </p:spPr>
        </p:pic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7ABC28C6-7256-190A-5C59-E4D5FB7D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427" y="6521936"/>
            <a:ext cx="8528351" cy="155831"/>
          </a:xfrm>
        </p:spPr>
        <p:txBody>
          <a:bodyPr/>
          <a:lstStyle/>
          <a:p>
            <a:pPr algn="l"/>
            <a:r>
              <a:rPr lang="en-US" dirty="0"/>
              <a:t>ADAS | </a:t>
            </a:r>
            <a:r>
              <a:rPr lang="en-GB" i="1" dirty="0"/>
              <a:t>Saeed Salih &amp; Qun Zhang </a:t>
            </a:r>
            <a:r>
              <a:rPr lang="en-US" dirty="0"/>
              <a:t>| Public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46A50-61E1-99EF-4FE6-9B4B1E3B25FA}"/>
              </a:ext>
            </a:extLst>
          </p:cNvPr>
          <p:cNvSpPr txBox="1"/>
          <p:nvPr/>
        </p:nvSpPr>
        <p:spPr>
          <a:xfrm>
            <a:off x="533400" y="2036070"/>
            <a:ext cx="81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4X</a:t>
            </a:r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32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552</Words>
  <Application>Microsoft Office PowerPoint</Application>
  <PresentationFormat>Widescreen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Volvo Broad Pro Digital</vt:lpstr>
      <vt:lpstr>Volvo Novum</vt:lpstr>
      <vt:lpstr>Office Theme</vt:lpstr>
      <vt:lpstr>Robust Predictive Control for a Heavy-Vehicle in an Uncertain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12</cp:revision>
  <dcterms:created xsi:type="dcterms:W3CDTF">2024-02-26T09:05:45Z</dcterms:created>
  <dcterms:modified xsi:type="dcterms:W3CDTF">2024-04-07T21:10:27Z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